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2" r:id="rId4"/>
    <p:sldId id="291" r:id="rId5"/>
    <p:sldId id="290" r:id="rId6"/>
    <p:sldId id="267" r:id="rId7"/>
    <p:sldId id="292" r:id="rId8"/>
    <p:sldId id="268" r:id="rId9"/>
    <p:sldId id="293" r:id="rId10"/>
    <p:sldId id="294" r:id="rId11"/>
    <p:sldId id="295" r:id="rId12"/>
    <p:sldId id="296" r:id="rId13"/>
    <p:sldId id="274" r:id="rId14"/>
    <p:sldId id="297" r:id="rId15"/>
    <p:sldId id="298" r:id="rId16"/>
    <p:sldId id="299" r:id="rId17"/>
    <p:sldId id="303" r:id="rId18"/>
    <p:sldId id="300" r:id="rId19"/>
    <p:sldId id="304" r:id="rId20"/>
    <p:sldId id="302" r:id="rId21"/>
    <p:sldId id="305" r:id="rId22"/>
    <p:sldId id="306" r:id="rId23"/>
    <p:sldId id="271" r:id="rId24"/>
    <p:sldId id="269" r:id="rId25"/>
    <p:sldId id="280" r:id="rId26"/>
    <p:sldId id="285" r:id="rId27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798165" y="2006664"/>
            <a:ext cx="9575538" cy="2336023"/>
          </a:xfrm>
          <a:prstGeom prst="rect">
            <a:avLst/>
          </a:prstGeom>
          <a:noFill/>
          <a:ln>
            <a:noFill/>
          </a:ln>
        </p:spPr>
        <p:txBody>
          <a:bodyPr wrap="square" lIns="0" tIns="45719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zh-CN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的洛阳旅游</a:t>
            </a:r>
            <a:r>
              <a:rPr lang="zh-CN" altLang="zh-CN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en-US" altLang="zh-CN" sz="40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与实现</a:t>
            </a:r>
          </a:p>
          <a:p>
            <a:pPr algn="ctr">
              <a:lnSpc>
                <a:spcPct val="90000"/>
              </a:lnSpc>
            </a:pPr>
            <a:endParaRPr lang="en-US" altLang="zh-CN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1583" y="4922292"/>
            <a:ext cx="2632120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     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365831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8751354" y="5517750"/>
            <a:ext cx="2515160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1900" b="1" spc="3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900" b="1" spc="3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" y="5717776"/>
            <a:ext cx="3429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前台展示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41040" y="1591875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畅游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01983" y="2846112"/>
            <a:ext cx="2246643" cy="206210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600" dirty="0" smtClean="0">
                <a:solidFill>
                  <a:schemeClr val="bg1"/>
                </a:solidFill>
              </a:rPr>
              <a:t>展示</a:t>
            </a:r>
            <a:r>
              <a:rPr lang="zh-CN" altLang="zh-CN" sz="1600" dirty="0">
                <a:solidFill>
                  <a:schemeClr val="bg1"/>
                </a:solidFill>
              </a:rPr>
              <a:t>四条热门景点的缩略图，通过点击加载更多按钮默认加载四条景点，当所有景点信息加载结束，加载按钮隐藏。选择一景点，点一下这个景点的缩略图可以浏览该景点的详细内容。</a:t>
            </a: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12" y="1591875"/>
            <a:ext cx="7780606" cy="40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386" y="1751822"/>
            <a:ext cx="8115057" cy="37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前台展示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41040" y="1591875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01983" y="2846112"/>
            <a:ext cx="2246643" cy="181588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600" dirty="0" smtClean="0">
                <a:solidFill>
                  <a:schemeClr val="bg1"/>
                </a:solidFill>
              </a:rPr>
              <a:t>展示</a:t>
            </a:r>
            <a:r>
              <a:rPr lang="zh-CN" altLang="zh-CN" sz="1600" dirty="0">
                <a:solidFill>
                  <a:schemeClr val="bg1"/>
                </a:solidFill>
              </a:rPr>
              <a:t>相关热点信息图，然后展示四条热门资讯的缩略图及文字描述，通过点击加载更多按钮默认加载四条资讯，当所有资讯信息加载结束，加载按钮隐藏。</a:t>
            </a: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81" y="1886304"/>
            <a:ext cx="7806413" cy="351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25" y="1886304"/>
            <a:ext cx="8415412" cy="36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前台展示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41040" y="1591875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01983" y="2846112"/>
            <a:ext cx="2246643" cy="107721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600" dirty="0">
                <a:solidFill>
                  <a:schemeClr val="bg1"/>
                </a:solidFill>
              </a:rPr>
              <a:t>服务页面主要关于我们，以及联系方式。游客可以添加相关留言</a:t>
            </a:r>
            <a:r>
              <a:rPr lang="zh-CN" altLang="zh-CN" sz="1600" dirty="0" smtClean="0">
                <a:solidFill>
                  <a:schemeClr val="bg1"/>
                </a:solidFill>
              </a:rPr>
              <a:t>信息，</a:t>
            </a:r>
            <a:r>
              <a:rPr lang="zh-CN" altLang="zh-CN" sz="1600" dirty="0">
                <a:solidFill>
                  <a:schemeClr val="bg1"/>
                </a:solidFill>
              </a:rPr>
              <a:t>实现留言的功能。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50" y="1777904"/>
            <a:ext cx="8707455" cy="36227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77" y="1749768"/>
            <a:ext cx="70104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4736739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洛阳旅游网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1"/>
          <p:cNvCxnSpPr/>
          <p:nvPr/>
        </p:nvCxnSpPr>
        <p:spPr>
          <a:xfrm>
            <a:off x="6482307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1495539" y="249449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1965754" y="287626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61"/>
          <p:cNvGrpSpPr/>
          <p:nvPr/>
        </p:nvGrpSpPr>
        <p:grpSpPr>
          <a:xfrm>
            <a:off x="4260852" y="175455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96" y="1269243"/>
            <a:ext cx="4899123" cy="458877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81115" y="4648770"/>
            <a:ext cx="2657474" cy="4616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后台管理</a:t>
            </a:r>
            <a:endParaRPr lang="zh-HK" altLang="en-US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7862" y="2154583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67" y="1167708"/>
            <a:ext cx="6591300" cy="5057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66" y="872910"/>
            <a:ext cx="6106902" cy="5647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66" y="1028517"/>
            <a:ext cx="6069019" cy="53361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6825" y="3485215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当用户的身份验证</a:t>
            </a:r>
            <a:r>
              <a:rPr lang="zh-CN" altLang="zh-CN" sz="1800" b="1" dirty="0" smtClean="0">
                <a:solidFill>
                  <a:schemeClr val="bg1"/>
                </a:solidFill>
              </a:rPr>
              <a:t>通过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r>
              <a:rPr lang="zh-CN" altLang="zh-CN" sz="1800" b="1" dirty="0" smtClean="0">
                <a:solidFill>
                  <a:schemeClr val="bg1"/>
                </a:solidFill>
              </a:rPr>
              <a:t>之后，即</a:t>
            </a:r>
            <a:r>
              <a:rPr lang="zh-CN" altLang="zh-CN" sz="1800" b="1" dirty="0">
                <a:solidFill>
                  <a:schemeClr val="bg1"/>
                </a:solidFill>
              </a:rPr>
              <a:t>登录成功之后</a:t>
            </a:r>
            <a:r>
              <a:rPr lang="zh-CN" altLang="zh-CN" sz="1800" b="1" dirty="0" smtClean="0">
                <a:solidFill>
                  <a:schemeClr val="bg1"/>
                </a:solidFill>
              </a:rPr>
              <a:t>，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r>
              <a:rPr lang="zh-CN" altLang="zh-CN" sz="1800" b="1" dirty="0" smtClean="0">
                <a:solidFill>
                  <a:schemeClr val="bg1"/>
                </a:solidFill>
              </a:rPr>
              <a:t>进入后台管理</a:t>
            </a:r>
            <a:r>
              <a:rPr lang="zh-CN" altLang="zh-CN" sz="1800" b="1" dirty="0">
                <a:solidFill>
                  <a:schemeClr val="bg1"/>
                </a:solidFill>
              </a:rPr>
              <a:t>的页面</a:t>
            </a:r>
            <a:r>
              <a:rPr lang="zh-CN" altLang="zh-CN" sz="1800" b="1" dirty="0" smtClean="0">
                <a:solidFill>
                  <a:schemeClr val="bg1"/>
                </a:solidFill>
              </a:rPr>
              <a:t>，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r>
              <a:rPr lang="zh-CN" altLang="zh-CN" sz="1800" b="1" dirty="0" smtClean="0">
                <a:solidFill>
                  <a:schemeClr val="bg1"/>
                </a:solidFill>
              </a:rPr>
              <a:t>可</a:t>
            </a:r>
            <a:r>
              <a:rPr lang="zh-CN" altLang="zh-CN" sz="1800" b="1" dirty="0">
                <a:solidFill>
                  <a:schemeClr val="bg1"/>
                </a:solidFill>
              </a:rPr>
              <a:t>进行管理的操作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81" y="724079"/>
            <a:ext cx="9345111" cy="586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75280" y="3167457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19" y="1622705"/>
            <a:ext cx="5860481" cy="410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65" y="1793743"/>
            <a:ext cx="6744082" cy="36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325522" y="342982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景点管理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744331"/>
            <a:ext cx="10972800" cy="4371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55" y="1549068"/>
            <a:ext cx="6981662" cy="4762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58646" y="2174258"/>
            <a:ext cx="4436382" cy="258532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</a:rPr>
              <a:t>主页面显示景点的列表，当数据条数大于当前显示条数，则显示下一页按钮，点击下一页完成翻页至下一个显示页面的操作，完成分页功能。</a:t>
            </a:r>
          </a:p>
          <a:p>
            <a:r>
              <a:rPr lang="zh-CN" altLang="zh-CN" sz="1800" dirty="0">
                <a:solidFill>
                  <a:schemeClr val="bg1"/>
                </a:solidFill>
              </a:rPr>
              <a:t>有添加景点的功能，可录入景点的基本信息，信息录入完成，最后点一下确定完成新增。</a:t>
            </a:r>
          </a:p>
          <a:p>
            <a:r>
              <a:rPr lang="zh-CN" altLang="zh-CN" sz="1800" dirty="0">
                <a:solidFill>
                  <a:schemeClr val="bg1"/>
                </a:solidFill>
              </a:rPr>
              <a:t>也可以根据景点的关键字来模糊查询相应的景点，并可以完成景点的移除、和编辑。</a:t>
            </a:r>
            <a:endParaRPr lang="zh-CN" altLang="en-US" sz="18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9214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325522" y="342982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资讯管理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621081"/>
            <a:ext cx="10868025" cy="4600575"/>
          </a:xfrm>
          <a:prstGeom prst="rect">
            <a:avLst/>
          </a:prstGeom>
        </p:spPr>
      </p:pic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65" y="1777292"/>
            <a:ext cx="6128751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3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325522" y="342982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轮播图管理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8" y="2186134"/>
            <a:ext cx="11096625" cy="3076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92" y="2095212"/>
            <a:ext cx="6925017" cy="31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18"/>
          <p:cNvGrpSpPr/>
          <p:nvPr/>
        </p:nvGrpSpPr>
        <p:grpSpPr>
          <a:xfrm>
            <a:off x="1717527" y="2276224"/>
            <a:ext cx="1947861" cy="198459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316250"/>
            <a:ext cx="2657474" cy="4616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系统概述</a:t>
            </a:r>
            <a:endParaRPr lang="zh-HK" altLang="en-US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2676" y="1983836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49840" y="2890851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72675" y="3700907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49842" y="4492963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293926" y="433896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留言管理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8" y="1499235"/>
            <a:ext cx="10696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293926" y="338102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1573530"/>
            <a:ext cx="10858500" cy="4076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62" y="1809750"/>
            <a:ext cx="6362700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49" y="1778098"/>
            <a:ext cx="45053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458770" y="1026076"/>
            <a:ext cx="4770549" cy="7357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网站发布</a:t>
            </a:r>
            <a:endParaRPr lang="en-US" altLang="zh-CN" sz="4000" b="1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rot="19764056">
            <a:off x="510695" y="270834"/>
            <a:ext cx="1442208" cy="1343195"/>
            <a:chOff x="1267" y="228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267" y="228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924805" y="4267456"/>
            <a:ext cx="2657474" cy="4616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网站访问流程</a:t>
            </a:r>
            <a:endParaRPr lang="zh-HK" altLang="en-US" b="1" spc="300" dirty="0">
              <a:solidFill>
                <a:schemeClr val="accent6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9218" name="图片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05" y="2389092"/>
            <a:ext cx="52959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61"/>
          <p:cNvGrpSpPr/>
          <p:nvPr/>
        </p:nvGrpSpPr>
        <p:grpSpPr>
          <a:xfrm>
            <a:off x="3849661" y="2283991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11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78"/>
          <p:cNvGrpSpPr/>
          <p:nvPr/>
        </p:nvGrpSpPr>
        <p:grpSpPr>
          <a:xfrm>
            <a:off x="1781617" y="3046013"/>
            <a:ext cx="1001878" cy="994715"/>
            <a:chOff x="7367401" y="2282771"/>
            <a:chExt cx="1001878" cy="994714"/>
          </a:xfrm>
          <a:solidFill>
            <a:srgbClr val="FFFFFF"/>
          </a:solidFill>
        </p:grpSpPr>
        <p:sp>
          <p:nvSpPr>
            <p:cNvPr id="15" name="Freeform 32"/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4" name="Freeform 37"/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8"/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Freeform 39"/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7" name="Freeform 40"/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Freeform 41"/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359242" y="1011525"/>
            <a:ext cx="4492918" cy="8280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90000" rIns="91436" b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域名和服务器信息</a:t>
            </a:r>
            <a:endParaRPr lang="en-US" altLang="zh-CN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647209" y="3416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11" y="2871292"/>
            <a:ext cx="7848617" cy="256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98" y="1938041"/>
            <a:ext cx="6212871" cy="464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17" y="2406374"/>
            <a:ext cx="6796752" cy="357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等腰三角形 66"/>
          <p:cNvSpPr/>
          <p:nvPr/>
        </p:nvSpPr>
        <p:spPr>
          <a:xfrm rot="5400000">
            <a:off x="3670483" y="3244521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等腰三角形 67"/>
          <p:cNvSpPr/>
          <p:nvPr/>
        </p:nvSpPr>
        <p:spPr>
          <a:xfrm rot="5400000">
            <a:off x="5824087" y="3244521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8039258" y="3244521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40"/>
          <p:cNvGrpSpPr/>
          <p:nvPr/>
        </p:nvGrpSpPr>
        <p:grpSpPr>
          <a:xfrm>
            <a:off x="2011602" y="2708647"/>
            <a:ext cx="1341890" cy="1351148"/>
            <a:chOff x="639593" y="2275794"/>
            <a:chExt cx="1341891" cy="1351148"/>
          </a:xfrm>
        </p:grpSpPr>
        <p:grpSp>
          <p:nvGrpSpPr>
            <p:cNvPr id="71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74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904138" y="2521971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94509" y="3014938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域名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44"/>
          <p:cNvGrpSpPr/>
          <p:nvPr/>
        </p:nvGrpSpPr>
        <p:grpSpPr>
          <a:xfrm rot="10800000">
            <a:off x="4208173" y="2720327"/>
            <a:ext cx="1341890" cy="1351148"/>
            <a:chOff x="3028406" y="2336983"/>
            <a:chExt cx="1341891" cy="1351148"/>
          </a:xfrm>
        </p:grpSpPr>
        <p:grpSp>
          <p:nvGrpSpPr>
            <p:cNvPr id="78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81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3292951" y="3091342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 rot="10800000">
              <a:off x="3083322" y="2622106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空间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46"/>
          <p:cNvGrpSpPr/>
          <p:nvPr/>
        </p:nvGrpSpPr>
        <p:grpSpPr>
          <a:xfrm>
            <a:off x="6404744" y="2714363"/>
            <a:ext cx="1341890" cy="1351148"/>
            <a:chOff x="5188770" y="2336983"/>
            <a:chExt cx="1341891" cy="1351148"/>
          </a:xfrm>
        </p:grpSpPr>
        <p:grpSp>
          <p:nvGrpSpPr>
            <p:cNvPr id="8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8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453315" y="2583160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243686" y="3073930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域名解析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45"/>
          <p:cNvGrpSpPr/>
          <p:nvPr/>
        </p:nvGrpSpPr>
        <p:grpSpPr>
          <a:xfrm rot="10800000">
            <a:off x="8601314" y="2714998"/>
            <a:ext cx="1341890" cy="1351148"/>
            <a:chOff x="7100407" y="2336983"/>
            <a:chExt cx="1341891" cy="1351148"/>
          </a:xfrm>
        </p:grpSpPr>
        <p:grpSp>
          <p:nvGrpSpPr>
            <p:cNvPr id="92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95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364952" y="3094274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 rot="10800000">
              <a:off x="7155323" y="2602097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发布和推广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4722671" y="180093"/>
            <a:ext cx="1507941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8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建站流程</a:t>
            </a:r>
            <a:endParaRPr lang="zh-HK" altLang="en-US" sz="18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30"/>
          <p:cNvCxnSpPr/>
          <p:nvPr/>
        </p:nvCxnSpPr>
        <p:spPr>
          <a:xfrm>
            <a:off x="4659833" y="218577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31"/>
          <p:cNvCxnSpPr/>
          <p:nvPr/>
        </p:nvCxnSpPr>
        <p:spPr>
          <a:xfrm>
            <a:off x="6186885" y="218577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7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177414" y="941668"/>
            <a:ext cx="4770549" cy="7357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结论</a:t>
            </a:r>
            <a:endParaRPr lang="en-US" altLang="zh-CN" sz="4000" b="1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7" name="Group 4"/>
          <p:cNvGrpSpPr>
            <a:grpSpLocks noChangeAspect="1"/>
          </p:cNvGrpSpPr>
          <p:nvPr/>
        </p:nvGrpSpPr>
        <p:grpSpPr bwMode="auto">
          <a:xfrm rot="19764056">
            <a:off x="229339" y="186426"/>
            <a:ext cx="1442208" cy="1343195"/>
            <a:chOff x="1267" y="228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1267" y="228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50" name="椭圆 49"/>
          <p:cNvSpPr/>
          <p:nvPr/>
        </p:nvSpPr>
        <p:spPr>
          <a:xfrm>
            <a:off x="1226478" y="3033317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12"/>
          <p:cNvGrpSpPr>
            <a:grpSpLocks noChangeAspect="1"/>
          </p:cNvGrpSpPr>
          <p:nvPr/>
        </p:nvGrpSpPr>
        <p:grpSpPr bwMode="auto">
          <a:xfrm>
            <a:off x="1655903" y="3374786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1"/>
          <p:cNvGrpSpPr/>
          <p:nvPr/>
        </p:nvGrpSpPr>
        <p:grpSpPr>
          <a:xfrm>
            <a:off x="4398109" y="242813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6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046572" y="2499030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心得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71654" y="3480348"/>
            <a:ext cx="4301302" cy="261302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掌握了系统的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开发流程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，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面向对象的思想，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三层架构的思想对代码分层管理，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zh-CN" sz="1800" dirty="0" smtClean="0">
                <a:solidFill>
                  <a:schemeClr val="bg1"/>
                </a:solidFill>
              </a:rPr>
              <a:t>按照</a:t>
            </a:r>
            <a:r>
              <a:rPr lang="zh-CN" altLang="zh-CN" sz="1800" dirty="0">
                <a:solidFill>
                  <a:schemeClr val="bg1"/>
                </a:solidFill>
              </a:rPr>
              <a:t>先简单后复杂、先大后小的次序来对系统进行设计开发</a:t>
            </a:r>
            <a:r>
              <a:rPr lang="zh-CN" altLang="zh-CN" sz="1800" dirty="0" smtClean="0">
                <a:solidFill>
                  <a:schemeClr val="bg1"/>
                </a:solidFill>
              </a:rPr>
              <a:t>。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解决问题的思路和方法。</a:t>
            </a:r>
            <a:endParaRPr lang="zh-CN" altLang="zh-CN" sz="18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489395" y="1709361"/>
            <a:ext cx="5214920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9654" y="4819083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59654" y="5340577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2665099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25" y="1363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71220" y="973880"/>
            <a:ext cx="4770549" cy="7357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技术分析</a:t>
            </a:r>
            <a:endParaRPr lang="en-US" altLang="zh-CN" sz="4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9764056">
            <a:off x="159187" y="1842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027" name="图片 1" descr="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26" y="3052235"/>
            <a:ext cx="7136559" cy="152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矩形 38"/>
          <p:cNvSpPr/>
          <p:nvPr/>
        </p:nvSpPr>
        <p:spPr>
          <a:xfrm>
            <a:off x="832081" y="3316769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三层架构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27" y="2397515"/>
            <a:ext cx="4068549" cy="24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矩形 40"/>
          <p:cNvSpPr/>
          <p:nvPr/>
        </p:nvSpPr>
        <p:spPr>
          <a:xfrm>
            <a:off x="2958533" y="4867159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0522" y="4867159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42511" y="4866896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5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6491" y="2601677"/>
            <a:ext cx="2193727" cy="65248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ea typeface="微软雅黑"/>
              </a:rPr>
              <a:t> HTML5</a:t>
            </a:r>
            <a:endParaRPr lang="zh-CN" alt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7990" y="1741070"/>
            <a:ext cx="1439862" cy="285308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9383257" y="4719268"/>
            <a:ext cx="149984" cy="223137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4214" y="956665"/>
            <a:ext cx="4770549" cy="791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技术分析（前端</a:t>
            </a:r>
            <a:r>
              <a:rPr lang="zh-CN" altLang="en-US" sz="4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9764056">
            <a:off x="159187" y="1842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3464286" y="3989525"/>
            <a:ext cx="1888781" cy="65248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Century Gothic"/>
                <a:ea typeface="微软雅黑"/>
              </a:rPr>
              <a:t> </a:t>
            </a:r>
            <a:r>
              <a:rPr lang="en-US" altLang="zh-CN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ea typeface="微软雅黑"/>
              </a:rPr>
              <a:t>jQuery</a:t>
            </a:r>
            <a:endParaRPr lang="zh-CN" alt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3083" y="4752702"/>
            <a:ext cx="1615689" cy="65248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ea typeface="微软雅黑"/>
              </a:rPr>
              <a:t> Ajax</a:t>
            </a:r>
            <a:endParaRPr lang="zh-CN" alt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78358" y="3285595"/>
            <a:ext cx="2221860" cy="65248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ea typeface="微软雅黑"/>
              </a:rPr>
              <a:t> </a:t>
            </a:r>
            <a:r>
              <a:rPr lang="en-US" altLang="zh-CN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ea typeface="微软雅黑"/>
              </a:rPr>
              <a:t>BootStrap</a:t>
            </a:r>
            <a:endParaRPr lang="zh-CN" alt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00218" y="2769741"/>
            <a:ext cx="5207000" cy="47243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900" dirty="0">
                <a:solidFill>
                  <a:srgbClr val="FFFFFF"/>
                </a:solidFill>
                <a:ea typeface="微软雅黑"/>
              </a:rPr>
              <a:t>标准通用标记语言下的一个应用</a:t>
            </a:r>
            <a:r>
              <a:rPr lang="en-US" altLang="zh-CN" sz="1900" dirty="0">
                <a:solidFill>
                  <a:srgbClr val="FFFFFF"/>
                </a:solidFill>
                <a:ea typeface="微软雅黑"/>
              </a:rPr>
              <a:t>HTML</a:t>
            </a:r>
            <a:r>
              <a:rPr lang="zh-CN" altLang="en-US" sz="1900" dirty="0">
                <a:solidFill>
                  <a:srgbClr val="FFFFFF"/>
                </a:solidFill>
                <a:ea typeface="微软雅黑"/>
              </a:rPr>
              <a:t>标准</a:t>
            </a:r>
            <a:endParaRPr lang="zh-CN" altLang="en-US" sz="19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00218" y="3407530"/>
            <a:ext cx="5207000" cy="47243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900" dirty="0" smtClean="0">
                <a:solidFill>
                  <a:srgbClr val="FFFFFF"/>
                </a:solidFill>
                <a:ea typeface="微软雅黑"/>
              </a:rPr>
              <a:t>基于</a:t>
            </a:r>
            <a:r>
              <a:rPr lang="arn-CL" altLang="zh-CN" sz="1900" dirty="0" smtClean="0">
                <a:solidFill>
                  <a:srgbClr val="FFFFFF"/>
                </a:solidFill>
                <a:ea typeface="微软雅黑"/>
              </a:rPr>
              <a:t>HTML</a:t>
            </a:r>
            <a:r>
              <a:rPr lang="zh-CN" altLang="en-US" sz="1900" dirty="0" smtClean="0">
                <a:solidFill>
                  <a:srgbClr val="FFFFFF"/>
                </a:solidFill>
                <a:ea typeface="微软雅黑"/>
              </a:rPr>
              <a:t>、</a:t>
            </a:r>
            <a:r>
              <a:rPr lang="arn-CL" altLang="zh-CN" sz="1900" dirty="0" smtClean="0">
                <a:solidFill>
                  <a:srgbClr val="FFFFFF"/>
                </a:solidFill>
                <a:ea typeface="微软雅黑"/>
              </a:rPr>
              <a:t>CSS</a:t>
            </a:r>
            <a:r>
              <a:rPr lang="zh-CN" altLang="arn-CL" sz="1900" dirty="0">
                <a:solidFill>
                  <a:srgbClr val="FFFFFF"/>
                </a:solidFill>
                <a:ea typeface="微软雅黑"/>
              </a:rPr>
              <a:t>、</a:t>
            </a:r>
            <a:r>
              <a:rPr lang="arn-CL" altLang="zh-CN" sz="1900" dirty="0">
                <a:solidFill>
                  <a:srgbClr val="FFFFFF"/>
                </a:solidFill>
                <a:ea typeface="微软雅黑"/>
              </a:rPr>
              <a:t>JAVASCRIPT </a:t>
            </a:r>
            <a:r>
              <a:rPr lang="zh-CN" altLang="en-US" sz="1900" dirty="0" smtClean="0">
                <a:solidFill>
                  <a:srgbClr val="FFFFFF"/>
                </a:solidFill>
                <a:ea typeface="微软雅黑"/>
              </a:rPr>
              <a:t>的前端框架</a:t>
            </a:r>
            <a:endParaRPr lang="zh-CN" altLang="en-US" sz="1900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00218" y="4071522"/>
            <a:ext cx="5207000" cy="47243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900" dirty="0" smtClean="0">
                <a:solidFill>
                  <a:srgbClr val="FFFFFF"/>
                </a:solidFill>
                <a:ea typeface="微软雅黑"/>
              </a:rPr>
              <a:t>一</a:t>
            </a:r>
            <a:r>
              <a:rPr lang="zh-CN" altLang="en-US" sz="1900" dirty="0">
                <a:solidFill>
                  <a:srgbClr val="FFFFFF"/>
                </a:solidFill>
                <a:ea typeface="微软雅黑"/>
              </a:rPr>
              <a:t>个快速、简洁的</a:t>
            </a:r>
            <a:r>
              <a:rPr lang="arn-CL" altLang="zh-CN" sz="1900" dirty="0">
                <a:solidFill>
                  <a:srgbClr val="FFFFFF"/>
                </a:solidFill>
                <a:ea typeface="微软雅黑"/>
              </a:rPr>
              <a:t>JavaScript</a:t>
            </a:r>
            <a:r>
              <a:rPr lang="zh-CN" altLang="en-US" sz="1900" dirty="0">
                <a:solidFill>
                  <a:srgbClr val="FFFFFF"/>
                </a:solidFill>
                <a:ea typeface="微软雅黑"/>
              </a:rPr>
              <a:t>框架</a:t>
            </a:r>
            <a:endParaRPr lang="zh-CN" altLang="en-US" sz="19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00218" y="4842726"/>
            <a:ext cx="5207000" cy="47243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900" dirty="0" smtClean="0">
                <a:solidFill>
                  <a:srgbClr val="FFFFFF"/>
                </a:solidFill>
                <a:ea typeface="微软雅黑"/>
              </a:rPr>
              <a:t>异步</a:t>
            </a:r>
            <a:r>
              <a:rPr lang="arn-CL" altLang="zh-CN" sz="1900" dirty="0">
                <a:solidFill>
                  <a:srgbClr val="FFFFFF"/>
                </a:solidFill>
                <a:ea typeface="微软雅黑"/>
              </a:rPr>
              <a:t>JavaScript</a:t>
            </a:r>
            <a:r>
              <a:rPr lang="zh-CN" altLang="en-US" sz="1900" dirty="0">
                <a:solidFill>
                  <a:srgbClr val="FFFFFF"/>
                </a:solidFill>
                <a:ea typeface="微软雅黑"/>
              </a:rPr>
              <a:t>和</a:t>
            </a:r>
            <a:r>
              <a:rPr lang="arn-CL" altLang="zh-CN" sz="1900" dirty="0">
                <a:solidFill>
                  <a:srgbClr val="FFFFFF"/>
                </a:solidFill>
                <a:ea typeface="微软雅黑"/>
              </a:rPr>
              <a:t>XML</a:t>
            </a:r>
            <a:endParaRPr lang="zh-CN" altLang="en-US" sz="19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836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388430" y="1110484"/>
            <a:ext cx="4770549" cy="791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技术分析（后台</a:t>
            </a:r>
            <a:r>
              <a:rPr lang="zh-CN" altLang="en-US" sz="4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9764056">
            <a:off x="510695" y="284902"/>
            <a:ext cx="1442208" cy="1343195"/>
            <a:chOff x="1267" y="228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267" y="228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3336381" y="2268286"/>
            <a:ext cx="742099" cy="742098"/>
          </a:xfrm>
          <a:prstGeom prst="ellipse">
            <a:avLst/>
          </a:prstGeom>
          <a:noFill/>
          <a:ln>
            <a:solidFill>
              <a:srgbClr val="02B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36381" y="3263773"/>
            <a:ext cx="742099" cy="742098"/>
          </a:xfrm>
          <a:prstGeom prst="ellipse">
            <a:avLst/>
          </a:prstGeom>
          <a:noFill/>
          <a:ln>
            <a:solidFill>
              <a:srgbClr val="02B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148"/>
          <p:cNvSpPr>
            <a:spLocks noEditPoints="1"/>
          </p:cNvSpPr>
          <p:nvPr/>
        </p:nvSpPr>
        <p:spPr bwMode="auto">
          <a:xfrm>
            <a:off x="3477285" y="4432777"/>
            <a:ext cx="485775" cy="511175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2B29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336381" y="4317316"/>
            <a:ext cx="742099" cy="742098"/>
          </a:xfrm>
          <a:prstGeom prst="ellipse">
            <a:avLst/>
          </a:prstGeom>
          <a:noFill/>
          <a:ln>
            <a:solidFill>
              <a:srgbClr val="02B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0"/>
          <p:cNvSpPr txBox="1"/>
          <p:nvPr/>
        </p:nvSpPr>
        <p:spPr>
          <a:xfrm>
            <a:off x="4587235" y="2425534"/>
            <a:ext cx="197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noProof="1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Levenim MT" pitchFamily="2" charset="-79"/>
              </a:rPr>
              <a:t>JSP+JAVA</a:t>
            </a:r>
            <a:endParaRPr lang="en-US" altLang="zh-CN" sz="2800" b="1" noProof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Levenim MT" pitchFamily="2" charset="-79"/>
            </a:endParaRPr>
          </a:p>
        </p:txBody>
      </p:sp>
      <p:sp>
        <p:nvSpPr>
          <p:cNvPr id="42" name="TextBox 10"/>
          <p:cNvSpPr txBox="1"/>
          <p:nvPr/>
        </p:nvSpPr>
        <p:spPr>
          <a:xfrm>
            <a:off x="4587235" y="3400867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Levenim MT" pitchFamily="2" charset="-79"/>
              </a:rPr>
              <a:t>MySQL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Levenim MT" pitchFamily="2" charset="-79"/>
              </a:rPr>
              <a:t>数据库</a:t>
            </a:r>
          </a:p>
        </p:txBody>
      </p:sp>
      <p:sp>
        <p:nvSpPr>
          <p:cNvPr id="43" name="TextBox 10"/>
          <p:cNvSpPr txBox="1"/>
          <p:nvPr/>
        </p:nvSpPr>
        <p:spPr>
          <a:xfrm>
            <a:off x="4587235" y="4459632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Levenim MT" pitchFamily="2" charset="-79"/>
              </a:rPr>
              <a:t>eclipce+jdk1.7</a:t>
            </a:r>
          </a:p>
        </p:txBody>
      </p:sp>
      <p:sp>
        <p:nvSpPr>
          <p:cNvPr id="44" name="Freeform 148"/>
          <p:cNvSpPr>
            <a:spLocks noEditPoints="1"/>
          </p:cNvSpPr>
          <p:nvPr/>
        </p:nvSpPr>
        <p:spPr bwMode="auto">
          <a:xfrm>
            <a:off x="3501056" y="5385058"/>
            <a:ext cx="485775" cy="511175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2B29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328444" y="5269597"/>
            <a:ext cx="742099" cy="742098"/>
          </a:xfrm>
          <a:prstGeom prst="ellipse">
            <a:avLst/>
          </a:prstGeom>
          <a:noFill/>
          <a:ln>
            <a:solidFill>
              <a:srgbClr val="02B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0"/>
          <p:cNvSpPr txBox="1"/>
          <p:nvPr/>
        </p:nvSpPr>
        <p:spPr>
          <a:xfrm>
            <a:off x="4587235" y="5373013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Levenim MT" pitchFamily="2" charset="-79"/>
              </a:rPr>
              <a:t>tomcat7.0</a:t>
            </a:r>
            <a:r>
              <a:rPr lang="zh-CN" altLang="en-US" sz="2800" b="1" noProof="1">
                <a:solidFill>
                  <a:schemeClr val="bg1"/>
                </a:solidFill>
                <a:latin typeface="+mn-ea"/>
                <a:cs typeface="Levenim MT" pitchFamily="2" charset="-79"/>
              </a:rPr>
              <a:t>服务器</a:t>
            </a:r>
            <a:endParaRPr lang="en-US" altLang="zh-CN" sz="2800" b="1" noProof="1">
              <a:solidFill>
                <a:schemeClr val="bg1"/>
              </a:solidFill>
              <a:latin typeface="+mn-ea"/>
              <a:cs typeface="Levenim MT" pitchFamily="2" charset="-79"/>
            </a:endParaRPr>
          </a:p>
        </p:txBody>
      </p:sp>
      <p:sp>
        <p:nvSpPr>
          <p:cNvPr id="47" name="Freeform 148"/>
          <p:cNvSpPr>
            <a:spLocks noEditPoints="1"/>
          </p:cNvSpPr>
          <p:nvPr/>
        </p:nvSpPr>
        <p:spPr bwMode="auto">
          <a:xfrm>
            <a:off x="3477285" y="2431556"/>
            <a:ext cx="485775" cy="511175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2B29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148"/>
          <p:cNvSpPr>
            <a:spLocks noEditPoints="1"/>
          </p:cNvSpPr>
          <p:nvPr/>
        </p:nvSpPr>
        <p:spPr bwMode="auto">
          <a:xfrm>
            <a:off x="3456605" y="3429866"/>
            <a:ext cx="485775" cy="511175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2B29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458770" y="1026076"/>
            <a:ext cx="4770549" cy="7357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26000" tIns="90000" rIns="91436" bIns="90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</a:rPr>
              <a:t>功能模块</a:t>
            </a:r>
            <a:endParaRPr lang="en-US" altLang="zh-CN" sz="4000" b="1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rot="19764056">
            <a:off x="510695" y="270834"/>
            <a:ext cx="1442208" cy="1343195"/>
            <a:chOff x="1267" y="228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267" y="228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38" y="1973234"/>
            <a:ext cx="5165604" cy="4600777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880748" y="3683204"/>
            <a:ext cx="2657474" cy="4616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总体设计</a:t>
            </a:r>
            <a:endParaRPr lang="zh-HK" altLang="en-US" b="1" spc="300" dirty="0">
              <a:solidFill>
                <a:schemeClr val="accent6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4736739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洛阳旅游网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1"/>
          <p:cNvCxnSpPr/>
          <p:nvPr/>
        </p:nvCxnSpPr>
        <p:spPr>
          <a:xfrm>
            <a:off x="6482307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1495539" y="249449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1965754" y="287626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61"/>
          <p:cNvGrpSpPr/>
          <p:nvPr/>
        </p:nvGrpSpPr>
        <p:grpSpPr>
          <a:xfrm>
            <a:off x="4260852" y="175455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81115" y="4648770"/>
            <a:ext cx="2657474" cy="4616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前台展示</a:t>
            </a:r>
            <a:endParaRPr lang="zh-HK" altLang="en-US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52" y="1355267"/>
            <a:ext cx="5575062" cy="44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前台展示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44" y="1591875"/>
            <a:ext cx="8361401" cy="368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矩形 68"/>
          <p:cNvSpPr/>
          <p:nvPr/>
        </p:nvSpPr>
        <p:spPr>
          <a:xfrm>
            <a:off x="941040" y="1591875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01983" y="2846112"/>
            <a:ext cx="2246643" cy="230832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600" dirty="0">
                <a:solidFill>
                  <a:schemeClr val="bg1"/>
                </a:solidFill>
              </a:rPr>
              <a:t>通过轮播图来展示当前热门景点信息，以缩略图的形式</a:t>
            </a:r>
            <a:r>
              <a:rPr lang="zh-CN" altLang="zh-CN" sz="1600" dirty="0" smtClean="0">
                <a:solidFill>
                  <a:schemeClr val="bg1"/>
                </a:solidFill>
              </a:rPr>
              <a:t>展示当</a:t>
            </a:r>
            <a:r>
              <a:rPr lang="zh-CN" altLang="zh-CN" sz="1600" dirty="0">
                <a:solidFill>
                  <a:schemeClr val="bg1"/>
                </a:solidFill>
              </a:rPr>
              <a:t>季热门</a:t>
            </a:r>
            <a:r>
              <a:rPr lang="zh-CN" altLang="zh-CN" sz="1600" dirty="0" smtClean="0">
                <a:solidFill>
                  <a:schemeClr val="bg1"/>
                </a:solidFill>
              </a:rPr>
              <a:t>景点</a:t>
            </a:r>
            <a:r>
              <a:rPr lang="zh-CN" altLang="en-US" sz="1600" dirty="0" smtClean="0">
                <a:solidFill>
                  <a:schemeClr val="bg1"/>
                </a:solidFill>
              </a:rPr>
              <a:t>及热门资讯信息</a:t>
            </a:r>
            <a:r>
              <a:rPr lang="zh-CN" altLang="zh-CN" sz="1600" dirty="0" smtClean="0">
                <a:solidFill>
                  <a:schemeClr val="bg1"/>
                </a:solidFill>
              </a:rPr>
              <a:t>，并且展示百</a:t>
            </a:r>
            <a:r>
              <a:rPr lang="zh-CN" altLang="zh-CN" sz="1600" dirty="0">
                <a:solidFill>
                  <a:schemeClr val="bg1"/>
                </a:solidFill>
              </a:rPr>
              <a:t>度百科、驴妈妈等相关旅游网站，以及嵩县、栾川等周边景点链接，方便游客查看。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79" y="1959692"/>
            <a:ext cx="8564658" cy="29504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79" y="1616792"/>
            <a:ext cx="8040570" cy="36362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783" y="1486357"/>
            <a:ext cx="8796122" cy="42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47756" y="166025"/>
            <a:ext cx="1664061" cy="310075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前台展示</a:t>
            </a:r>
            <a:endParaRPr lang="zh-HK" altLang="en-US" sz="1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30"/>
          <p:cNvCxnSpPr/>
          <p:nvPr/>
        </p:nvCxnSpPr>
        <p:spPr>
          <a:xfrm>
            <a:off x="4870850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1"/>
          <p:cNvCxnSpPr/>
          <p:nvPr/>
        </p:nvCxnSpPr>
        <p:spPr>
          <a:xfrm>
            <a:off x="6693324" y="162305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41040" y="1591875"/>
            <a:ext cx="1768530" cy="74879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zh-CN" altLang="en-US" sz="2000" b="1" spc="3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魅力洛阳</a:t>
            </a:r>
            <a:endParaRPr lang="zh-HK" altLang="en-US" sz="20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01983" y="2846112"/>
            <a:ext cx="2246643" cy="156965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zh-CN" sz="1600" dirty="0">
                <a:solidFill>
                  <a:schemeClr val="bg1"/>
                </a:solidFill>
              </a:rPr>
              <a:t>以图文和视频的方式向游客展示当地的人文地理以及美食，通过接入百度地图</a:t>
            </a:r>
            <a:r>
              <a:rPr lang="en-US" altLang="zh-CN" sz="1600" dirty="0">
                <a:solidFill>
                  <a:schemeClr val="bg1"/>
                </a:solidFill>
              </a:rPr>
              <a:t>API</a:t>
            </a:r>
            <a:r>
              <a:rPr lang="zh-CN" altLang="zh-CN" sz="1600" dirty="0">
                <a:solidFill>
                  <a:schemeClr val="bg1"/>
                </a:solidFill>
              </a:rPr>
              <a:t>，实现全景地图及简单的导航功能。</a:t>
            </a: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2" y="1591875"/>
            <a:ext cx="7606128" cy="386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89" y="2000119"/>
            <a:ext cx="7372834" cy="326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290" y="1591875"/>
            <a:ext cx="7462080" cy="3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544</Words>
  <Application>Microsoft Office PowerPoint</Application>
  <PresentationFormat>自定义</PresentationFormat>
  <Paragraphs>91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Century Gothic</vt:lpstr>
      <vt:lpstr>Levenim MT</vt:lpstr>
      <vt:lpstr>微軟正黑體</vt:lpstr>
      <vt:lpstr>方正姚体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admin mine</cp:lastModifiedBy>
  <cp:revision>177</cp:revision>
  <dcterms:created xsi:type="dcterms:W3CDTF">2015-07-02T02:13:33Z</dcterms:created>
  <dcterms:modified xsi:type="dcterms:W3CDTF">2018-03-17T07:53:53Z</dcterms:modified>
  <cp:category/>
</cp:coreProperties>
</file>